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1" r:id="rId6"/>
    <p:sldId id="262" r:id="rId7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61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32575-63F8-4787-ACAF-5D725E0DE812}" type="datetimeFigureOut">
              <a:rPr lang="zh-TW" altLang="en-US" smtClean="0"/>
              <a:t>2019/12/26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4D020-E38B-4A68-BF82-8E4A079DBB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05585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32575-63F8-4787-ACAF-5D725E0DE812}" type="datetimeFigureOut">
              <a:rPr lang="zh-TW" altLang="en-US" smtClean="0"/>
              <a:t>2019/12/26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4D020-E38B-4A68-BF82-8E4A079DBB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86980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32575-63F8-4787-ACAF-5D725E0DE812}" type="datetimeFigureOut">
              <a:rPr lang="zh-TW" altLang="en-US" smtClean="0"/>
              <a:t>2019/12/26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4D020-E38B-4A68-BF82-8E4A079DBB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58525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32575-63F8-4787-ACAF-5D725E0DE812}" type="datetimeFigureOut">
              <a:rPr lang="zh-TW" altLang="en-US" smtClean="0"/>
              <a:t>2019/12/26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4D020-E38B-4A68-BF82-8E4A079DBB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05173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32575-63F8-4787-ACAF-5D725E0DE812}" type="datetimeFigureOut">
              <a:rPr lang="zh-TW" altLang="en-US" smtClean="0"/>
              <a:t>2019/12/26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4D020-E38B-4A68-BF82-8E4A079DBB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1842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32575-63F8-4787-ACAF-5D725E0DE812}" type="datetimeFigureOut">
              <a:rPr lang="zh-TW" altLang="en-US" smtClean="0"/>
              <a:t>2019/12/26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4D020-E38B-4A68-BF82-8E4A079DBB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3885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32575-63F8-4787-ACAF-5D725E0DE812}" type="datetimeFigureOut">
              <a:rPr lang="zh-TW" altLang="en-US" smtClean="0"/>
              <a:t>2019/12/26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4D020-E38B-4A68-BF82-8E4A079DBB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6503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32575-63F8-4787-ACAF-5D725E0DE812}" type="datetimeFigureOut">
              <a:rPr lang="zh-TW" altLang="en-US" smtClean="0"/>
              <a:t>2019/12/26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4D020-E38B-4A68-BF82-8E4A079DBB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1317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32575-63F8-4787-ACAF-5D725E0DE812}" type="datetimeFigureOut">
              <a:rPr lang="zh-TW" altLang="en-US" smtClean="0"/>
              <a:t>2019/12/26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4D020-E38B-4A68-BF82-8E4A079DBB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5540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32575-63F8-4787-ACAF-5D725E0DE812}" type="datetimeFigureOut">
              <a:rPr lang="zh-TW" altLang="en-US" smtClean="0"/>
              <a:t>2019/12/26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4D020-E38B-4A68-BF82-8E4A079DBB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68619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32575-63F8-4787-ACAF-5D725E0DE812}" type="datetimeFigureOut">
              <a:rPr lang="zh-TW" altLang="en-US" smtClean="0"/>
              <a:t>2019/12/26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4D020-E38B-4A68-BF82-8E4A079DBB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5008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32575-63F8-4787-ACAF-5D725E0DE812}" type="datetimeFigureOut">
              <a:rPr lang="zh-TW" altLang="en-US" smtClean="0"/>
              <a:t>2019/12/26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54D020-E38B-4A68-BF82-8E4A079DBB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0763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3057" cy="6858000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0" y="2177143"/>
            <a:ext cx="12192000" cy="22032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436914" y="1923551"/>
            <a:ext cx="9144000" cy="2387600"/>
          </a:xfrm>
        </p:spPr>
        <p:txBody>
          <a:bodyPr/>
          <a:lstStyle/>
          <a:p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2020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成教系實習說明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海外實習部分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77439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12192000" cy="6949439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417376"/>
            <a:ext cx="12192000" cy="1325563"/>
          </a:xfrm>
          <a:solidFill>
            <a:schemeClr val="bg1"/>
          </a:solidFill>
        </p:spPr>
        <p:txBody>
          <a:bodyPr/>
          <a:lstStyle/>
          <a:p>
            <a:pPr algn="ctr"/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Context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75657" y="2252345"/>
            <a:ext cx="10515600" cy="4351338"/>
          </a:xfrm>
        </p:spPr>
        <p:txBody>
          <a:bodyPr>
            <a:normAutofit/>
          </a:bodyPr>
          <a:lstStyle/>
          <a:p>
            <a:pPr marL="514350" indent="-514350">
              <a:buFont typeface="+mj-ea"/>
              <a:buAutoNum type="ea1ChtPeriod"/>
            </a:pPr>
            <a:r>
              <a:rPr lang="zh-TW" altLang="en-US" sz="40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單位哪裡找？</a:t>
            </a:r>
            <a:endParaRPr lang="en-US" altLang="zh-TW" sz="4000" b="1" dirty="0" smtClean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14350" indent="-514350">
              <a:buFont typeface="+mj-ea"/>
              <a:buAutoNum type="ea1ChtPeriod"/>
            </a:pPr>
            <a:r>
              <a:rPr lang="zh-TW" altLang="en-US" sz="40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流程是什麼？</a:t>
            </a:r>
            <a:endParaRPr lang="en-US" altLang="zh-TW" sz="4000" b="1" dirty="0" smtClean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14350" indent="-514350">
              <a:buFont typeface="+mj-ea"/>
              <a:buAutoNum type="ea1ChtPeriod"/>
            </a:pPr>
            <a:r>
              <a:rPr lang="zh-TW" altLang="en-US" sz="40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政府補助資源</a:t>
            </a:r>
            <a:endParaRPr lang="zh-TW" altLang="en-US" sz="40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69886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500062"/>
            <a:ext cx="12192000" cy="1325563"/>
          </a:xfrm>
          <a:solidFill>
            <a:schemeClr val="bg1"/>
          </a:solidFill>
        </p:spPr>
        <p:txBody>
          <a:bodyPr/>
          <a:lstStyle/>
          <a:p>
            <a:pPr algn="ctr"/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一、單位哪裡找？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93765" y="2325687"/>
            <a:ext cx="11501846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其他網站資源</a:t>
            </a:r>
            <a:endParaRPr lang="en-US" altLang="zh-TW" dirty="0" smtClean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中正職涯讚：</a:t>
            </a:r>
            <a:r>
              <a:rPr lang="en-US" altLang="zh-TW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https://www.facebook.com/ccucareer/</a:t>
            </a:r>
          </a:p>
          <a:p>
            <a:pPr lvl="1"/>
            <a:r>
              <a:rPr lang="zh-TW" altLang="en-US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中正職涯中心：</a:t>
            </a:r>
            <a:r>
              <a:rPr lang="en-US" altLang="zh-TW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https://studaffbh.ccu.edu.tw/files/11-1002-271.php</a:t>
            </a:r>
          </a:p>
          <a:p>
            <a:pPr lvl="1"/>
            <a:r>
              <a:rPr lang="en-US" altLang="zh-TW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Skyline</a:t>
            </a:r>
            <a:r>
              <a:rPr lang="zh-TW" altLang="en-US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https://skyline.tw/activity/explore</a:t>
            </a:r>
            <a:r>
              <a:rPr lang="en-US" altLang="zh-TW" b="1" u="sng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</a:p>
          <a:p>
            <a:pPr lvl="1"/>
            <a:r>
              <a:rPr lang="en-US" altLang="zh-TW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Projects Abroad</a:t>
            </a:r>
            <a:r>
              <a:rPr lang="zh-TW" altLang="en-US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https://www.projects-abroad.com.tw </a:t>
            </a:r>
            <a:r>
              <a:rPr lang="en-US" altLang="zh-TW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</a:p>
          <a:p>
            <a:pPr lvl="1"/>
            <a:r>
              <a:rPr lang="en-US" altLang="zh-TW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AIESEC</a:t>
            </a:r>
            <a:r>
              <a:rPr lang="zh-TW" altLang="en-US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https://www.aiesec.org.tw/</a:t>
            </a:r>
          </a:p>
          <a:p>
            <a:pPr lvl="1"/>
            <a:r>
              <a:rPr lang="en-US" altLang="zh-TW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LinkedIn</a:t>
            </a:r>
            <a:r>
              <a:rPr lang="zh-TW" altLang="en-US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https://www.linkedin.com/</a:t>
            </a:r>
          </a:p>
          <a:p>
            <a:endParaRPr lang="en-US" altLang="zh-TW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en-US" altLang="zh-TW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系上合作單位：新加坡</a:t>
            </a:r>
            <a:r>
              <a:rPr lang="en-US" altLang="zh-TW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飛躍樂齡中心</a:t>
            </a:r>
            <a:endParaRPr lang="en-US" altLang="zh-TW" dirty="0" smtClean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u="sng" dirty="0"/>
          </a:p>
        </p:txBody>
      </p:sp>
    </p:spTree>
    <p:extLst>
      <p:ext uri="{BB962C8B-B14F-4D97-AF65-F5344CB8AC3E}">
        <p14:creationId xmlns:p14="http://schemas.microsoft.com/office/powerpoint/2010/main" val="3057785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圖片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</p:pic>
      <p:sp>
        <p:nvSpPr>
          <p:cNvPr id="3" name="文字方塊 2">
            <a:extLst>
              <a:ext uri="{FF2B5EF4-FFF2-40B4-BE49-F238E27FC236}">
                <a16:creationId xmlns:a16="http://schemas.microsoft.com/office/drawing/2014/main" id="{FC4EFBC5-17F7-4483-86EC-A96F4B4FEAD6}"/>
              </a:ext>
            </a:extLst>
          </p:cNvPr>
          <p:cNvSpPr txBox="1"/>
          <p:nvPr/>
        </p:nvSpPr>
        <p:spPr>
          <a:xfrm>
            <a:off x="5082126" y="555732"/>
            <a:ext cx="1357460" cy="369332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實習開始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D00BF2B9-374D-41C8-8195-B526BB23A77B}"/>
              </a:ext>
            </a:extLst>
          </p:cNvPr>
          <p:cNvSpPr txBox="1"/>
          <p:nvPr/>
        </p:nvSpPr>
        <p:spPr>
          <a:xfrm>
            <a:off x="4688074" y="1210306"/>
            <a:ext cx="2145564" cy="369332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填寫欲實習領域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F4219AE8-FC26-4787-9D4E-0D794C32918A}"/>
              </a:ext>
            </a:extLst>
          </p:cNvPr>
          <p:cNvSpPr txBox="1"/>
          <p:nvPr/>
        </p:nvSpPr>
        <p:spPr>
          <a:xfrm>
            <a:off x="4727351" y="1864880"/>
            <a:ext cx="2145564" cy="369332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分配實習指導老師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44B098BB-AAC8-4DD2-BC26-BA3317863568}"/>
              </a:ext>
            </a:extLst>
          </p:cNvPr>
          <p:cNvSpPr txBox="1"/>
          <p:nvPr/>
        </p:nvSpPr>
        <p:spPr>
          <a:xfrm>
            <a:off x="4507543" y="2554186"/>
            <a:ext cx="2585180" cy="646331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與實習指導老師討論</a:t>
            </a:r>
            <a:endParaRPr lang="en-US" altLang="zh-TW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自覓機構的可能性</a:t>
            </a: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ED64C69B-8317-4A62-9278-F55D3FA9C8FC}"/>
              </a:ext>
            </a:extLst>
          </p:cNvPr>
          <p:cNvSpPr txBox="1"/>
          <p:nvPr/>
        </p:nvSpPr>
        <p:spPr>
          <a:xfrm>
            <a:off x="4702061" y="3502479"/>
            <a:ext cx="2145564" cy="369332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自行聯繫機構</a:t>
            </a: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76E52A07-8156-4109-8DAF-E5A29A1670E2}"/>
              </a:ext>
            </a:extLst>
          </p:cNvPr>
          <p:cNvSpPr txBox="1"/>
          <p:nvPr/>
        </p:nvSpPr>
        <p:spPr>
          <a:xfrm>
            <a:off x="4702061" y="4175065"/>
            <a:ext cx="2145564" cy="369332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回報老師</a:t>
            </a: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4B2C8249-A04A-4468-8111-1EE47FA55CCB}"/>
              </a:ext>
            </a:extLst>
          </p:cNvPr>
          <p:cNvSpPr txBox="1"/>
          <p:nvPr/>
        </p:nvSpPr>
        <p:spPr>
          <a:xfrm>
            <a:off x="4702061" y="4845940"/>
            <a:ext cx="2145564" cy="369332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老師與機構聯繫</a:t>
            </a: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4FED173D-6CDF-4C20-AC1B-46FB7718CE8C}"/>
              </a:ext>
            </a:extLst>
          </p:cNvPr>
          <p:cNvSpPr txBox="1"/>
          <p:nvPr/>
        </p:nvSpPr>
        <p:spPr>
          <a:xfrm>
            <a:off x="4727351" y="5505140"/>
            <a:ext cx="2145564" cy="369332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完成實習與成果</a:t>
            </a: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3D14A455-0575-4B82-AED0-0A97D0A3C621}"/>
              </a:ext>
            </a:extLst>
          </p:cNvPr>
          <p:cNvSpPr txBox="1"/>
          <p:nvPr/>
        </p:nvSpPr>
        <p:spPr>
          <a:xfrm>
            <a:off x="4842875" y="6211166"/>
            <a:ext cx="1724297" cy="369332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結束</a:t>
            </a:r>
          </a:p>
        </p:txBody>
      </p:sp>
      <p:cxnSp>
        <p:nvCxnSpPr>
          <p:cNvPr id="13" name="直線單箭頭接點 12">
            <a:extLst>
              <a:ext uri="{FF2B5EF4-FFF2-40B4-BE49-F238E27FC236}">
                <a16:creationId xmlns:a16="http://schemas.microsoft.com/office/drawing/2014/main" id="{30412B43-777F-44E0-831A-4082B3068CDA}"/>
              </a:ext>
            </a:extLst>
          </p:cNvPr>
          <p:cNvCxnSpPr>
            <a:cxnSpLocks/>
          </p:cNvCxnSpPr>
          <p:nvPr/>
        </p:nvCxnSpPr>
        <p:spPr>
          <a:xfrm>
            <a:off x="5751429" y="925064"/>
            <a:ext cx="0" cy="285242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線單箭頭接點 13">
            <a:extLst>
              <a:ext uri="{FF2B5EF4-FFF2-40B4-BE49-F238E27FC236}">
                <a16:creationId xmlns:a16="http://schemas.microsoft.com/office/drawing/2014/main" id="{7AFBC61F-8D94-4B30-86BF-16543473284A}"/>
              </a:ext>
            </a:extLst>
          </p:cNvPr>
          <p:cNvCxnSpPr/>
          <p:nvPr/>
        </p:nvCxnSpPr>
        <p:spPr>
          <a:xfrm>
            <a:off x="5751429" y="1579638"/>
            <a:ext cx="0" cy="285242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線單箭頭接點 15">
            <a:extLst>
              <a:ext uri="{FF2B5EF4-FFF2-40B4-BE49-F238E27FC236}">
                <a16:creationId xmlns:a16="http://schemas.microsoft.com/office/drawing/2014/main" id="{97B94C5B-EDC6-4973-92A1-85209B5C953F}"/>
              </a:ext>
            </a:extLst>
          </p:cNvPr>
          <p:cNvCxnSpPr/>
          <p:nvPr/>
        </p:nvCxnSpPr>
        <p:spPr>
          <a:xfrm>
            <a:off x="5729676" y="3217237"/>
            <a:ext cx="0" cy="285242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直線單箭頭接點 16">
            <a:extLst>
              <a:ext uri="{FF2B5EF4-FFF2-40B4-BE49-F238E27FC236}">
                <a16:creationId xmlns:a16="http://schemas.microsoft.com/office/drawing/2014/main" id="{F6820683-719D-4D11-8DE1-AC8AA8A8835A}"/>
              </a:ext>
            </a:extLst>
          </p:cNvPr>
          <p:cNvCxnSpPr/>
          <p:nvPr/>
        </p:nvCxnSpPr>
        <p:spPr>
          <a:xfrm>
            <a:off x="5729676" y="3871811"/>
            <a:ext cx="0" cy="285242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直線單箭頭接點 17">
            <a:extLst>
              <a:ext uri="{FF2B5EF4-FFF2-40B4-BE49-F238E27FC236}">
                <a16:creationId xmlns:a16="http://schemas.microsoft.com/office/drawing/2014/main" id="{F6F04F96-25EB-48CE-9A5A-36C93110A4AB}"/>
              </a:ext>
            </a:extLst>
          </p:cNvPr>
          <p:cNvCxnSpPr/>
          <p:nvPr/>
        </p:nvCxnSpPr>
        <p:spPr>
          <a:xfrm>
            <a:off x="5706714" y="4560698"/>
            <a:ext cx="0" cy="285242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直線單箭頭接點 18">
            <a:extLst>
              <a:ext uri="{FF2B5EF4-FFF2-40B4-BE49-F238E27FC236}">
                <a16:creationId xmlns:a16="http://schemas.microsoft.com/office/drawing/2014/main" id="{D3BEF3AD-82D4-4FAB-BFB6-3D82F304AF2B}"/>
              </a:ext>
            </a:extLst>
          </p:cNvPr>
          <p:cNvCxnSpPr/>
          <p:nvPr/>
        </p:nvCxnSpPr>
        <p:spPr>
          <a:xfrm>
            <a:off x="5706714" y="5219898"/>
            <a:ext cx="0" cy="285242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直線單箭頭接點 19">
            <a:extLst>
              <a:ext uri="{FF2B5EF4-FFF2-40B4-BE49-F238E27FC236}">
                <a16:creationId xmlns:a16="http://schemas.microsoft.com/office/drawing/2014/main" id="{AAEEF48D-4541-448B-9EAA-4EA1C9FD9119}"/>
              </a:ext>
            </a:extLst>
          </p:cNvPr>
          <p:cNvCxnSpPr/>
          <p:nvPr/>
        </p:nvCxnSpPr>
        <p:spPr>
          <a:xfrm>
            <a:off x="5705024" y="5900198"/>
            <a:ext cx="0" cy="285242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直線單箭頭接點 21">
            <a:extLst>
              <a:ext uri="{FF2B5EF4-FFF2-40B4-BE49-F238E27FC236}">
                <a16:creationId xmlns:a16="http://schemas.microsoft.com/office/drawing/2014/main" id="{42C11EBA-632D-48D5-A829-84F98447FEBC}"/>
              </a:ext>
            </a:extLst>
          </p:cNvPr>
          <p:cNvCxnSpPr>
            <a:cxnSpLocks/>
            <a:stCxn id="9" idx="3"/>
          </p:cNvCxnSpPr>
          <p:nvPr/>
        </p:nvCxnSpPr>
        <p:spPr>
          <a:xfrm>
            <a:off x="6847625" y="5030606"/>
            <a:ext cx="823125" cy="0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左中括弧 23">
            <a:extLst>
              <a:ext uri="{FF2B5EF4-FFF2-40B4-BE49-F238E27FC236}">
                <a16:creationId xmlns:a16="http://schemas.microsoft.com/office/drawing/2014/main" id="{F4C959B3-D998-434B-9980-E56AD2772F81}"/>
              </a:ext>
            </a:extLst>
          </p:cNvPr>
          <p:cNvSpPr/>
          <p:nvPr/>
        </p:nvSpPr>
        <p:spPr>
          <a:xfrm>
            <a:off x="7708455" y="4656184"/>
            <a:ext cx="131973" cy="801804"/>
          </a:xfrm>
          <a:prstGeom prst="leftBracket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5" name="文字方塊 24">
            <a:extLst>
              <a:ext uri="{FF2B5EF4-FFF2-40B4-BE49-F238E27FC236}">
                <a16:creationId xmlns:a16="http://schemas.microsoft.com/office/drawing/2014/main" id="{4CE389EC-C601-4BEC-8AE8-6DB8AE076F68}"/>
              </a:ext>
            </a:extLst>
          </p:cNvPr>
          <p:cNvSpPr txBox="1"/>
          <p:nvPr/>
        </p:nvSpPr>
        <p:spPr>
          <a:xfrm>
            <a:off x="7925274" y="4411296"/>
            <a:ext cx="17849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連繫下一個機構</a:t>
            </a:r>
          </a:p>
        </p:txBody>
      </p:sp>
      <p:sp>
        <p:nvSpPr>
          <p:cNvPr id="26" name="文字方塊 25">
            <a:extLst>
              <a:ext uri="{FF2B5EF4-FFF2-40B4-BE49-F238E27FC236}">
                <a16:creationId xmlns:a16="http://schemas.microsoft.com/office/drawing/2014/main" id="{CC4962F0-4A2C-478C-93AA-470AA4D703A1}"/>
              </a:ext>
            </a:extLst>
          </p:cNvPr>
          <p:cNvSpPr txBox="1"/>
          <p:nvPr/>
        </p:nvSpPr>
        <p:spPr>
          <a:xfrm>
            <a:off x="7956911" y="5234126"/>
            <a:ext cx="17849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系上合作機構</a:t>
            </a:r>
          </a:p>
        </p:txBody>
      </p:sp>
      <p:cxnSp>
        <p:nvCxnSpPr>
          <p:cNvPr id="30" name="直線單箭頭接點 29">
            <a:extLst>
              <a:ext uri="{FF2B5EF4-FFF2-40B4-BE49-F238E27FC236}">
                <a16:creationId xmlns:a16="http://schemas.microsoft.com/office/drawing/2014/main" id="{7AFBC61F-8D94-4B30-86BF-16543473284A}"/>
              </a:ext>
            </a:extLst>
          </p:cNvPr>
          <p:cNvCxnSpPr/>
          <p:nvPr/>
        </p:nvCxnSpPr>
        <p:spPr>
          <a:xfrm>
            <a:off x="5733326" y="2259938"/>
            <a:ext cx="0" cy="285242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矩形 14"/>
          <p:cNvSpPr/>
          <p:nvPr/>
        </p:nvSpPr>
        <p:spPr>
          <a:xfrm>
            <a:off x="1210491" y="0"/>
            <a:ext cx="1184366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88575" y="1746637"/>
            <a:ext cx="975360" cy="3364726"/>
          </a:xfrm>
        </p:spPr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流程是什麼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？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3" name="圓角矩形 22"/>
          <p:cNvSpPr/>
          <p:nvPr/>
        </p:nvSpPr>
        <p:spPr>
          <a:xfrm>
            <a:off x="7272751" y="670560"/>
            <a:ext cx="4650377" cy="2861184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文字方塊 20"/>
          <p:cNvSpPr txBox="1"/>
          <p:nvPr/>
        </p:nvSpPr>
        <p:spPr>
          <a:xfrm>
            <a:off x="7746607" y="935728"/>
            <a:ext cx="392714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說明：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+mj-lt"/>
              <a:buAutoNum type="arabicPeriod"/>
            </a:pP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無論是否為系上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之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單位，皆與自覓流程相同。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+mj-lt"/>
              <a:buAutoNum type="arabicPeriod"/>
            </a:pP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填寫實習志願申請時，請註明要去哪個國家，以及想要找的單位。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+mj-lt"/>
              <a:buAutoNum type="arabicPeriod"/>
            </a:pP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若因申請補助經費需求，須提早分配實習指導老師，可以隨時聯繫系辦人員進行處理。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8" name="文字方塊 27">
            <a:extLst>
              <a:ext uri="{FF2B5EF4-FFF2-40B4-BE49-F238E27FC236}">
                <a16:creationId xmlns:a16="http://schemas.microsoft.com/office/drawing/2014/main" id="{4CE389EC-C601-4BEC-8AE8-6DB8AE076F68}"/>
              </a:ext>
            </a:extLst>
          </p:cNvPr>
          <p:cNvSpPr txBox="1"/>
          <p:nvPr/>
        </p:nvSpPr>
        <p:spPr>
          <a:xfrm>
            <a:off x="3375158" y="219038"/>
            <a:ext cx="17849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自覓流程</a:t>
            </a:r>
            <a:endParaRPr lang="zh-TW" altLang="en-US" sz="24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04316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500062"/>
            <a:ext cx="12192000" cy="1325563"/>
          </a:xfrm>
          <a:solidFill>
            <a:schemeClr val="bg1"/>
          </a:solidFill>
        </p:spPr>
        <p:txBody>
          <a:bodyPr/>
          <a:lstStyle/>
          <a:p>
            <a:pPr algn="ctr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、政府補助資源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6348" y="2506662"/>
            <a:ext cx="11501846" cy="4351338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教育部有「學海計畫」補助海外實習，但都由學校統一選薦申請。</a:t>
            </a:r>
            <a:endParaRPr lang="en-US" altLang="zh-TW" dirty="0" smtClean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學校負責海外實習的窗口單位為：國際處</a:t>
            </a:r>
            <a:endParaRPr lang="en-US" altLang="zh-TW" u="sng" dirty="0" smtClean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以下網頁為</a:t>
            </a:r>
            <a:r>
              <a:rPr lang="en-US" altLang="zh-TW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108(2019)</a:t>
            </a:r>
            <a:r>
              <a:rPr lang="zh-TW" altLang="en-US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年國際處的訊息公告：</a:t>
            </a:r>
            <a:r>
              <a:rPr lang="en-US" altLang="zh-TW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http://oia.ccu.edu.tw/www/subsidy_ii.html?nID=81</a:t>
            </a:r>
          </a:p>
          <a:p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2749974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14696"/>
            <a:ext cx="12193057" cy="5103223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692858" y="2438400"/>
            <a:ext cx="1115950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36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海外實習需要較多的事前準備工作。</a:t>
            </a:r>
            <a:endParaRPr lang="en-US" altLang="zh-TW" sz="3600" dirty="0" smtClean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36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若要申請海外實習的同學，記得要加緊腳步。</a:t>
            </a:r>
            <a:endParaRPr lang="en-US" altLang="zh-TW" sz="3600" dirty="0" smtClean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36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建</a:t>
            </a:r>
            <a:r>
              <a:rPr lang="zh-TW" altLang="en-US" sz="36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議</a:t>
            </a:r>
            <a:r>
              <a:rPr lang="en-US" altLang="zh-TW" sz="36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36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月一開學就向系辦主動聯繫申請實習指導老師。</a:t>
            </a:r>
            <a:endParaRPr lang="zh-TW" altLang="en-US" sz="3600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14277" y="139335"/>
            <a:ext cx="782989" cy="873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02734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279</Words>
  <Application>Microsoft Office PowerPoint</Application>
  <PresentationFormat>寬螢幕</PresentationFormat>
  <Paragraphs>40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2" baseType="lpstr">
      <vt:lpstr>微軟正黑體</vt:lpstr>
      <vt:lpstr>新細明體</vt:lpstr>
      <vt:lpstr>Arial</vt:lpstr>
      <vt:lpstr>Calibri</vt:lpstr>
      <vt:lpstr>Calibri Light</vt:lpstr>
      <vt:lpstr>Office 佈景主題</vt:lpstr>
      <vt:lpstr>2020成教系實習說明 -海外實習部分</vt:lpstr>
      <vt:lpstr>Context</vt:lpstr>
      <vt:lpstr>一、單位哪裡找？</vt:lpstr>
      <vt:lpstr>二 、 流程是什麼 ？</vt:lpstr>
      <vt:lpstr>三、政府補助資源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2020成教系實習說明 -海外實習部分</dc:title>
  <dc:creator>CCU</dc:creator>
  <cp:lastModifiedBy>CCU</cp:lastModifiedBy>
  <cp:revision>5</cp:revision>
  <dcterms:created xsi:type="dcterms:W3CDTF">2019-12-26T08:48:02Z</dcterms:created>
  <dcterms:modified xsi:type="dcterms:W3CDTF">2019-12-26T09:15:43Z</dcterms:modified>
</cp:coreProperties>
</file>